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  <p:sldMasterId id="2147483681" r:id="rId2"/>
  </p:sldMasterIdLst>
  <p:notesMasterIdLst>
    <p:notesMasterId r:id="rId13"/>
  </p:notesMasterIdLst>
  <p:sldIdLst>
    <p:sldId id="257" r:id="rId3"/>
    <p:sldId id="288" r:id="rId4"/>
    <p:sldId id="287" r:id="rId5"/>
    <p:sldId id="290" r:id="rId6"/>
    <p:sldId id="294" r:id="rId7"/>
    <p:sldId id="292" r:id="rId8"/>
    <p:sldId id="295" r:id="rId9"/>
    <p:sldId id="293" r:id="rId10"/>
    <p:sldId id="289" r:id="rId11"/>
    <p:sldId id="29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44C"/>
    <a:srgbClr val="FDFDFD"/>
    <a:srgbClr val="FEFEFE"/>
    <a:srgbClr val="FCFCFC"/>
    <a:srgbClr val="FAFAFA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329"/>
    <p:restoredTop sz="79232"/>
  </p:normalViewPr>
  <p:slideViewPr>
    <p:cSldViewPr snapToGrid="0" showGuides="1">
      <p:cViewPr>
        <p:scale>
          <a:sx n="80" d="100"/>
          <a:sy n="80" d="100"/>
        </p:scale>
        <p:origin x="280" y="6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89414-46CF-4E97-A03C-BE00D25D7636}" type="datetimeFigureOut">
              <a:rPr lang="zh-CN" altLang="en-US" smtClean="0"/>
              <a:t>2017/6/7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BEBB8D-5F9F-41EA-8488-4E989B1AC4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84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8911A1-FBD1-4777-97C5-41E6FA24827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096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BEBB8D-5F9F-41EA-8488-4E989B1AC42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253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4617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268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250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0462" y="326044"/>
            <a:ext cx="700651" cy="70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7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1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8013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0" r:id="rId2"/>
    <p:sldLayoutId id="2147483661" r:id="rId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6DD0D-C324-D144-938E-A67D23D0E854}" type="datetimeFigureOut">
              <a:rPr kumimoji="1" lang="zh-CN" altLang="en-US" smtClean="0"/>
              <a:t>2017/6/7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F5032-05FB-E54B-9CF3-805DF24B7A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tif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ooy/blog/issues/2" TargetMode="External"/><Relationship Id="rId4" Type="http://schemas.openxmlformats.org/officeDocument/2006/relationships/hyperlink" Target="https://juejin.im/post/584e48b2ac502e006c74a120" TargetMode="External"/><Relationship Id="rId5" Type="http://schemas.openxmlformats.org/officeDocument/2006/relationships/hyperlink" Target="https://segmentfault.com/a/1190000007933349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imooc.com/article/16936?block_id=tuijian_wz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4" Type="http://schemas.openxmlformats.org/officeDocument/2006/relationships/tags" Target="../tags/tag5.xml"/><Relationship Id="rId5" Type="http://schemas.openxmlformats.org/officeDocument/2006/relationships/tags" Target="../tags/tag6.xml"/><Relationship Id="rId6" Type="http://schemas.openxmlformats.org/officeDocument/2006/relationships/tags" Target="../tags/tag7.xml"/><Relationship Id="rId7" Type="http://schemas.openxmlformats.org/officeDocument/2006/relationships/tags" Target="../tags/tag8.xml"/><Relationship Id="rId8" Type="http://schemas.openxmlformats.org/officeDocument/2006/relationships/tags" Target="../tags/tag9.xml"/><Relationship Id="rId9" Type="http://schemas.openxmlformats.org/officeDocument/2006/relationships/tags" Target="../tags/tag10.xml"/><Relationship Id="rId10" Type="http://schemas.openxmlformats.org/officeDocument/2006/relationships/tags" Target="../tags/tag11.xml"/><Relationship Id="rId11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2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Shape"/>
          <p:cNvSpPr/>
          <p:nvPr/>
        </p:nvSpPr>
        <p:spPr>
          <a:xfrm>
            <a:off x="5174974" y="5075327"/>
            <a:ext cx="1842052" cy="453446"/>
          </a:xfrm>
          <a:prstGeom prst="roundRect">
            <a:avLst>
              <a:gd name="adj" fmla="val 3507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rgbClr val="FFFFFF"/>
                </a:solidFill>
              </a:rPr>
              <a:t>@Lu</a:t>
            </a:r>
            <a:r>
              <a:rPr lang="zh-CN" altLang="en-US" dirty="0" smtClean="0">
                <a:solidFill>
                  <a:srgbClr val="FFFFFF"/>
                </a:solidFill>
              </a:rPr>
              <a:t> </a:t>
            </a:r>
            <a:r>
              <a:rPr lang="en-US" altLang="zh-CN" dirty="0" err="1">
                <a:solidFill>
                  <a:srgbClr val="FFFFFF"/>
                </a:solidFill>
              </a:rPr>
              <a:t>L</a:t>
            </a:r>
            <a:r>
              <a:rPr lang="en-US" altLang="zh-CN" dirty="0" err="1" smtClean="0">
                <a:solidFill>
                  <a:srgbClr val="FFFFFF"/>
                </a:solidFill>
              </a:rPr>
              <a:t>iangxiao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文本框 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/>
        </p:nvSpPr>
        <p:spPr>
          <a:xfrm>
            <a:off x="3130222" y="3922636"/>
            <a:ext cx="5931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 smtClean="0">
                <a:solidFill>
                  <a:schemeClr val="tx2"/>
                </a:solidFill>
                <a:latin typeface="+mj-lt"/>
                <a:sym typeface="Arial" panose="020B0604020202020204" pitchFamily="34" charset="0"/>
              </a:rPr>
              <a:t>基于</a:t>
            </a:r>
            <a:r>
              <a:rPr lang="en-US" altLang="zh-CN" sz="3600" dirty="0" err="1" smtClean="0">
                <a:solidFill>
                  <a:schemeClr val="tx2"/>
                </a:solidFill>
                <a:latin typeface="+mj-lt"/>
                <a:sym typeface="Arial" panose="020B0604020202020204" pitchFamily="34" charset="0"/>
              </a:rPr>
              <a:t>Vue.js</a:t>
            </a:r>
            <a:r>
              <a:rPr lang="zh-CN" altLang="en-US" sz="3600" dirty="0" smtClean="0">
                <a:solidFill>
                  <a:schemeClr val="tx2"/>
                </a:solidFill>
                <a:latin typeface="+mj-lt"/>
                <a:sym typeface="Arial" panose="020B0604020202020204" pitchFamily="34" charset="0"/>
              </a:rPr>
              <a:t>技术栈的开发实践</a:t>
            </a:r>
            <a:endParaRPr lang="zh-CN" altLang="en-US" sz="3600" dirty="0">
              <a:solidFill>
                <a:schemeClr val="tx2"/>
              </a:solidFill>
              <a:latin typeface="+mj-lt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999" y="1208360"/>
            <a:ext cx="2540000" cy="254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078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47537" y="4652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一些资料</a:t>
            </a:r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165383" y="1748590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 </a:t>
            </a:r>
            <a:r>
              <a:rPr kumimoji="1" lang="zh-CN" altLang="en-US" dirty="0" smtClean="0">
                <a:solidFill>
                  <a:schemeClr val="accent3">
                    <a:lumMod val="50000"/>
                  </a:schemeClr>
                </a:solidFill>
                <a:hlinkClick r:id="rId2"/>
              </a:rPr>
              <a:t>饿了么前端专栏</a:t>
            </a:r>
            <a:endParaRPr kumimoji="1"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84040" y="2793283"/>
            <a:ext cx="1816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fr-FR" altLang="zh-CN" dirty="0" smtClean="0">
                <a:hlinkClick r:id="rId3"/>
              </a:rPr>
              <a:t>vue diff</a:t>
            </a:r>
            <a:r>
              <a:rPr kumimoji="1" lang="zh-CN" altLang="fr-FR" dirty="0" smtClean="0">
                <a:hlinkClick r:id="rId3"/>
              </a:rPr>
              <a:t>算法解析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195036" y="2224770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fr-FR" dirty="0" smtClean="0">
                <a:hlinkClick r:id="rId2"/>
              </a:rPr>
              <a:t>滴滴</a:t>
            </a:r>
            <a:r>
              <a:rPr kumimoji="1" lang="fr-FR" altLang="zh-CN" dirty="0" smtClean="0">
                <a:hlinkClick r:id="rId2"/>
              </a:rPr>
              <a:t>vue 2.0</a:t>
            </a:r>
            <a:r>
              <a:rPr kumimoji="1" lang="zh-CN" altLang="fr-FR" dirty="0" smtClean="0">
                <a:hlinkClick r:id="rId2"/>
              </a:rPr>
              <a:t>重构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6" name="文本框 5">
            <a:hlinkClick r:id="rId4"/>
          </p:cNvPr>
          <p:cNvSpPr txBox="1"/>
          <p:nvPr/>
        </p:nvSpPr>
        <p:spPr>
          <a:xfrm>
            <a:off x="4786399" y="3254948"/>
            <a:ext cx="2611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hlinkClick r:id="rId4"/>
              </a:rPr>
              <a:t>vue-cli webpack</a:t>
            </a:r>
            <a:r>
              <a:rPr kumimoji="1" lang="zh-CN" altLang="en-US" dirty="0" smtClean="0">
                <a:hlinkClick r:id="rId4"/>
              </a:rPr>
              <a:t>配置解读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396357" y="3745643"/>
            <a:ext cx="4415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5"/>
              </a:rPr>
              <a:t>Vue Server Side Rendering With Nuxt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785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MH_Others_1"/>
          <p:cNvCxnSpPr>
            <a:cxnSpLocks noChangeShapeType="1"/>
          </p:cNvCxnSpPr>
          <p:nvPr>
            <p:custDataLst>
              <p:tags r:id="rId1"/>
            </p:custDataLst>
          </p:nvPr>
        </p:nvCxnSpPr>
        <p:spPr bwMode="auto">
          <a:xfrm>
            <a:off x="7431397" y="1505779"/>
            <a:ext cx="0" cy="3846443"/>
          </a:xfrm>
          <a:prstGeom prst="line">
            <a:avLst/>
          </a:prstGeom>
          <a:noFill/>
          <a:ln w="25400" algn="ctr">
            <a:solidFill>
              <a:schemeClr val="accent1">
                <a:lumMod val="40000"/>
                <a:lumOff val="6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MH_Entry_1">
            <a:hlinkClick r:id="" action="ppaction://noaction"/>
          </p:cNvPr>
          <p:cNvSpPr txBox="1"/>
          <p:nvPr>
            <p:custDataLst>
              <p:tags r:id="rId2"/>
            </p:custDataLst>
          </p:nvPr>
        </p:nvSpPr>
        <p:spPr>
          <a:xfrm>
            <a:off x="7783629" y="1919484"/>
            <a:ext cx="5094480" cy="540000"/>
          </a:xfrm>
          <a:prstGeom prst="rect">
            <a:avLst/>
          </a:prstGeom>
          <a:noFill/>
        </p:spPr>
        <p:txBody>
          <a:bodyPr wrap="square" lIns="180000" anchor="ctr" anchorCtr="0">
            <a:normAutofit/>
          </a:bodyPr>
          <a:lstStyle/>
          <a:p>
            <a:pPr>
              <a:defRPr/>
            </a:pPr>
            <a:r>
              <a:rPr lang="en-US" altLang="zh-CN" sz="2000" kern="0" spc="100" dirty="0" err="1" smtClean="0">
                <a:cs typeface="+mn-ea"/>
                <a:sym typeface="+mn-lt"/>
              </a:rPr>
              <a:t>vue</a:t>
            </a:r>
            <a:r>
              <a:rPr lang="zh-CN" altLang="en-US" sz="2000" kern="0" spc="100" dirty="0" smtClean="0">
                <a:cs typeface="+mn-ea"/>
                <a:sym typeface="+mn-lt"/>
              </a:rPr>
              <a:t>技术栈</a:t>
            </a:r>
            <a:endParaRPr lang="zh-CN" altLang="en-US" sz="2000" kern="0" spc="100" dirty="0">
              <a:cs typeface="+mn-ea"/>
              <a:sym typeface="+mn-lt"/>
            </a:endParaRPr>
          </a:p>
        </p:txBody>
      </p:sp>
      <p:sp>
        <p:nvSpPr>
          <p:cNvPr id="4" name="MH_Number_1">
            <a:hlinkClick r:id="" action="ppaction://noaction"/>
          </p:cNvPr>
          <p:cNvSpPr/>
          <p:nvPr>
            <p:custDataLst>
              <p:tags r:id="rId3"/>
            </p:custDataLst>
          </p:nvPr>
        </p:nvSpPr>
        <p:spPr>
          <a:xfrm>
            <a:off x="7177391" y="1900748"/>
            <a:ext cx="511388" cy="592512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Autofit/>
          </a:bodyPr>
          <a:lstStyle/>
          <a:p>
            <a:pPr algn="ctr">
              <a:defRPr/>
            </a:pPr>
            <a:r>
              <a:rPr lang="en-US" altLang="zh-CN" sz="3200" kern="0">
                <a:solidFill>
                  <a:srgbClr val="FFFFFF"/>
                </a:solidFill>
                <a:cs typeface="+mn-ea"/>
                <a:sym typeface="+mn-lt"/>
              </a:rPr>
              <a:t>1</a:t>
            </a:r>
            <a:endParaRPr lang="zh-CN" altLang="en-US" sz="3200" kern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MH_Entry_2">
            <a:hlinkClick r:id="" action="ppaction://noaction"/>
          </p:cNvPr>
          <p:cNvSpPr txBox="1"/>
          <p:nvPr>
            <p:custDataLst>
              <p:tags r:id="rId4"/>
            </p:custDataLst>
          </p:nvPr>
        </p:nvSpPr>
        <p:spPr>
          <a:xfrm>
            <a:off x="7783629" y="2745828"/>
            <a:ext cx="5094480" cy="540000"/>
          </a:xfrm>
          <a:prstGeom prst="rect">
            <a:avLst/>
          </a:prstGeom>
          <a:noFill/>
        </p:spPr>
        <p:txBody>
          <a:bodyPr wrap="square" lIns="180000" anchor="ctr" anchorCtr="0">
            <a:normAutofit/>
          </a:bodyPr>
          <a:lstStyle/>
          <a:p>
            <a:pPr>
              <a:defRPr/>
            </a:pPr>
            <a:r>
              <a:rPr lang="zh-CN" altLang="en-US" sz="2000" kern="0" spc="100" dirty="0" smtClean="0">
                <a:cs typeface="+mn-ea"/>
                <a:sym typeface="+mn-lt"/>
              </a:rPr>
              <a:t>基于中台的脚手架</a:t>
            </a:r>
            <a:endParaRPr lang="zh-CN" altLang="en-US" sz="2000" kern="0" spc="100" dirty="0">
              <a:cs typeface="+mn-ea"/>
              <a:sym typeface="+mn-lt"/>
            </a:endParaRPr>
          </a:p>
        </p:txBody>
      </p:sp>
      <p:sp>
        <p:nvSpPr>
          <p:cNvPr id="6" name="MH_Number_2">
            <a:hlinkClick r:id="" action="ppaction://noaction"/>
          </p:cNvPr>
          <p:cNvSpPr/>
          <p:nvPr>
            <p:custDataLst>
              <p:tags r:id="rId5"/>
            </p:custDataLst>
          </p:nvPr>
        </p:nvSpPr>
        <p:spPr>
          <a:xfrm>
            <a:off x="7177391" y="2727092"/>
            <a:ext cx="511388" cy="592512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Autofit/>
          </a:bodyPr>
          <a:lstStyle/>
          <a:p>
            <a:pPr algn="ctr">
              <a:defRPr/>
            </a:pPr>
            <a:r>
              <a:rPr lang="en-US" altLang="zh-CN" sz="3200" kern="0">
                <a:solidFill>
                  <a:srgbClr val="FFFFFF"/>
                </a:solidFill>
                <a:cs typeface="+mn-ea"/>
                <a:sym typeface="+mn-lt"/>
              </a:rPr>
              <a:t>2</a:t>
            </a:r>
            <a:endParaRPr lang="zh-CN" altLang="en-US" sz="3200" kern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MH_Entry_3">
            <a:hlinkClick r:id="" action="ppaction://noaction"/>
          </p:cNvPr>
          <p:cNvSpPr txBox="1"/>
          <p:nvPr>
            <p:custDataLst>
              <p:tags r:id="rId6"/>
            </p:custDataLst>
          </p:nvPr>
        </p:nvSpPr>
        <p:spPr>
          <a:xfrm>
            <a:off x="7783629" y="3572172"/>
            <a:ext cx="5094480" cy="540000"/>
          </a:xfrm>
          <a:prstGeom prst="rect">
            <a:avLst/>
          </a:prstGeom>
          <a:noFill/>
        </p:spPr>
        <p:txBody>
          <a:bodyPr wrap="square" lIns="180000" anchor="ctr" anchorCtr="0">
            <a:normAutofit/>
          </a:bodyPr>
          <a:lstStyle/>
          <a:p>
            <a:pPr>
              <a:defRPr/>
            </a:pPr>
            <a:r>
              <a:rPr lang="zh-CN" altLang="en-US" sz="2000" kern="0" spc="100" dirty="0" smtClean="0">
                <a:cs typeface="+mn-ea"/>
                <a:sym typeface="+mn-lt"/>
              </a:rPr>
              <a:t>开发规范</a:t>
            </a:r>
            <a:endParaRPr lang="zh-CN" altLang="en-US" sz="2000" kern="0" spc="100" dirty="0">
              <a:cs typeface="+mn-ea"/>
              <a:sym typeface="+mn-lt"/>
            </a:endParaRPr>
          </a:p>
        </p:txBody>
      </p:sp>
      <p:sp>
        <p:nvSpPr>
          <p:cNvPr id="8" name="MH_Number_3">
            <a:hlinkClick r:id="" action="ppaction://noaction"/>
          </p:cNvPr>
          <p:cNvSpPr/>
          <p:nvPr>
            <p:custDataLst>
              <p:tags r:id="rId7"/>
            </p:custDataLst>
          </p:nvPr>
        </p:nvSpPr>
        <p:spPr>
          <a:xfrm>
            <a:off x="7177391" y="3553436"/>
            <a:ext cx="511388" cy="592512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Autofit/>
          </a:bodyPr>
          <a:lstStyle/>
          <a:p>
            <a:pPr algn="ctr">
              <a:defRPr/>
            </a:pPr>
            <a:r>
              <a:rPr lang="en-US" altLang="zh-CN" sz="3200" kern="0">
                <a:solidFill>
                  <a:srgbClr val="FFFFFF"/>
                </a:solidFill>
                <a:cs typeface="+mn-ea"/>
                <a:sym typeface="+mn-lt"/>
              </a:rPr>
              <a:t>3</a:t>
            </a:r>
            <a:endParaRPr lang="zh-CN" altLang="en-US" sz="3200" kern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MH_Entry_4">
            <a:hlinkClick r:id="" action="ppaction://noaction"/>
          </p:cNvPr>
          <p:cNvSpPr txBox="1"/>
          <p:nvPr>
            <p:custDataLst>
              <p:tags r:id="rId8"/>
            </p:custDataLst>
          </p:nvPr>
        </p:nvSpPr>
        <p:spPr>
          <a:xfrm>
            <a:off x="7783629" y="4432292"/>
            <a:ext cx="5094480" cy="540000"/>
          </a:xfrm>
          <a:prstGeom prst="rect">
            <a:avLst/>
          </a:prstGeom>
          <a:noFill/>
        </p:spPr>
        <p:txBody>
          <a:bodyPr wrap="square" lIns="180000" anchor="ctr" anchorCtr="0">
            <a:normAutofit/>
          </a:bodyPr>
          <a:lstStyle/>
          <a:p>
            <a:pPr>
              <a:defRPr/>
            </a:pPr>
            <a:r>
              <a:rPr lang="zh-CN" altLang="en-US" sz="2000" kern="0" spc="100" dirty="0" smtClean="0">
                <a:cs typeface="+mn-ea"/>
                <a:sym typeface="+mn-lt"/>
              </a:rPr>
              <a:t>开发流程</a:t>
            </a:r>
            <a:endParaRPr lang="zh-CN" altLang="en-US" sz="2000" kern="0" spc="100" dirty="0">
              <a:cs typeface="+mn-ea"/>
              <a:sym typeface="+mn-lt"/>
            </a:endParaRPr>
          </a:p>
        </p:txBody>
      </p:sp>
      <p:sp>
        <p:nvSpPr>
          <p:cNvPr id="10" name="MH_Number_4">
            <a:hlinkClick r:id="" action="ppaction://noaction"/>
          </p:cNvPr>
          <p:cNvSpPr/>
          <p:nvPr>
            <p:custDataLst>
              <p:tags r:id="rId9"/>
            </p:custDataLst>
          </p:nvPr>
        </p:nvSpPr>
        <p:spPr>
          <a:xfrm>
            <a:off x="7177391" y="4379780"/>
            <a:ext cx="511388" cy="592512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Autofit/>
          </a:bodyPr>
          <a:lstStyle/>
          <a:p>
            <a:pPr algn="ctr">
              <a:defRPr/>
            </a:pPr>
            <a:r>
              <a:rPr lang="en-US" altLang="zh-CN" sz="3200" kern="0">
                <a:solidFill>
                  <a:srgbClr val="FFFFFF"/>
                </a:solidFill>
                <a:cs typeface="+mn-ea"/>
                <a:sym typeface="+mn-lt"/>
              </a:rPr>
              <a:t>4</a:t>
            </a:r>
            <a:endParaRPr lang="zh-CN" altLang="en-US" sz="3200" kern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MH_Others_3"/>
          <p:cNvSpPr txBox="1"/>
          <p:nvPr>
            <p:custDataLst>
              <p:tags r:id="rId10"/>
            </p:custDataLst>
          </p:nvPr>
        </p:nvSpPr>
        <p:spPr>
          <a:xfrm>
            <a:off x="3335498" y="3015828"/>
            <a:ext cx="3489662" cy="785812"/>
          </a:xfrm>
          <a:prstGeom prst="rect">
            <a:avLst/>
          </a:prstGeom>
          <a:noFill/>
        </p:spPr>
        <p:txBody>
          <a:bodyPr wrap="none" anchor="ctr" anchorCtr="0">
            <a:noAutofit/>
          </a:bodyPr>
          <a:lstStyle/>
          <a:p>
            <a:pPr algn="ctr">
              <a:defRPr/>
            </a:pPr>
            <a:r>
              <a:rPr lang="en-US" altLang="zh-CN" sz="2800" b="1" kern="0" spc="300">
                <a:solidFill>
                  <a:schemeClr val="accent1"/>
                </a:solidFill>
                <a:cs typeface="+mn-ea"/>
                <a:sym typeface="+mn-lt"/>
              </a:rPr>
              <a:t>CONTENTS</a:t>
            </a:r>
            <a:endParaRPr lang="zh-CN" altLang="en-US" sz="2800" b="1" kern="0" spc="3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233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59830" y="465221"/>
            <a:ext cx="3208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 smtClean="0">
                <a:latin typeface="+mj-lt"/>
              </a:rPr>
              <a:t>Vue</a:t>
            </a:r>
            <a:r>
              <a:rPr kumimoji="1" lang="zh-CN" altLang="en-US" sz="2000" dirty="0" smtClean="0">
                <a:latin typeface="+mj-lt"/>
              </a:rPr>
              <a:t>技术栈</a:t>
            </a:r>
            <a:endParaRPr kumimoji="1" lang="zh-CN" altLang="en-US" sz="20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64041" y="994610"/>
            <a:ext cx="63687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Vue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基于</a:t>
            </a:r>
            <a:r>
              <a:rPr kumimoji="1" lang="en-US" altLang="zh-CN" dirty="0" smtClean="0"/>
              <a:t>MVVM</a:t>
            </a:r>
            <a:r>
              <a:rPr kumimoji="1" lang="zh-CN" altLang="en-US" dirty="0" smtClean="0"/>
              <a:t>的前端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层框架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 相比模板引擎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dom</a:t>
            </a:r>
            <a:r>
              <a:rPr kumimoji="1" lang="zh-CN" altLang="en-US" dirty="0" smtClean="0"/>
              <a:t>算法 双向绑定 组件化开发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可复用</a:t>
            </a:r>
          </a:p>
          <a:p>
            <a:r>
              <a:rPr kumimoji="1" lang="zh-CN" altLang="en-US" dirty="0" smtClean="0"/>
              <a:t> 相比</a:t>
            </a:r>
            <a:r>
              <a:rPr kumimoji="1" lang="en-US" altLang="zh-CN" dirty="0" err="1" smtClean="0"/>
              <a:t>React.js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Angular.js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学习曲线平缓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Vue</a:t>
            </a:r>
            <a:r>
              <a:rPr kumimoji="1" lang="en-US" altLang="zh-CN" dirty="0" smtClean="0"/>
              <a:t>-Router:</a:t>
            </a:r>
            <a:r>
              <a:rPr kumimoji="1" lang="zh-CN" altLang="en-US" dirty="0" smtClean="0"/>
              <a:t> 基于</a:t>
            </a:r>
            <a:r>
              <a:rPr kumimoji="1" lang="en-US" altLang="zh-CN" dirty="0" err="1"/>
              <a:t>V</a:t>
            </a:r>
            <a:r>
              <a:rPr kumimoji="1" lang="en-US" altLang="zh-CN" dirty="0" err="1" smtClean="0"/>
              <a:t>ue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spa</a:t>
            </a:r>
            <a:r>
              <a:rPr kumimoji="1" lang="zh-CN" altLang="en-US" dirty="0" smtClean="0"/>
              <a:t>解决方案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Vuex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基于</a:t>
            </a:r>
            <a:r>
              <a:rPr kumimoji="1" lang="en-US" altLang="zh-CN" dirty="0" err="1" smtClean="0"/>
              <a:t>Vue</a:t>
            </a:r>
            <a:r>
              <a:rPr kumimoji="1" lang="zh-CN" altLang="en-US" dirty="0" smtClean="0"/>
              <a:t>的状态管理模式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类</a:t>
            </a:r>
            <a:r>
              <a:rPr kumimoji="1" lang="en-US" altLang="zh-CN" dirty="0" err="1" smtClean="0"/>
              <a:t>Redux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M</a:t>
            </a:r>
            <a:r>
              <a:rPr kumimoji="1" lang="en-US" altLang="zh-CN" dirty="0" err="1" smtClean="0"/>
              <a:t>obx</a:t>
            </a:r>
            <a:r>
              <a:rPr kumimoji="1" lang="en-US" altLang="zh-CN" dirty="0" smtClean="0"/>
              <a:t>)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r>
              <a:rPr kumimoji="1" lang="en-US" altLang="zh-CN" dirty="0" err="1" smtClean="0"/>
              <a:t>Axios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基于</a:t>
            </a:r>
            <a:r>
              <a:rPr kumimoji="1" lang="en-US" altLang="zh-CN" dirty="0" smtClean="0"/>
              <a:t>promise</a:t>
            </a:r>
            <a:r>
              <a:rPr kumimoji="1" lang="zh-CN" altLang="en-US" dirty="0" smtClean="0"/>
              <a:t>的网络库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Webpack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自动构建工具</a:t>
            </a:r>
          </a:p>
          <a:p>
            <a:endParaRPr kumimoji="1" lang="zh-CN" altLang="en-US" dirty="0"/>
          </a:p>
          <a:p>
            <a:r>
              <a:rPr kumimoji="1" lang="en-US" altLang="zh-CN" dirty="0" smtClean="0"/>
              <a:t>Element-</a:t>
            </a:r>
            <a:r>
              <a:rPr kumimoji="1" lang="en-US" altLang="zh-CN" dirty="0" err="1" smtClean="0"/>
              <a:t>ui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端组件库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Vux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移动端组件库</a:t>
            </a:r>
          </a:p>
          <a:p>
            <a:endParaRPr kumimoji="1" lang="zh-CN" altLang="en-US" dirty="0"/>
          </a:p>
          <a:p>
            <a:r>
              <a:rPr kumimoji="1" lang="en-US" altLang="zh-CN" dirty="0" smtClean="0"/>
              <a:t>ES6/7: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js</a:t>
            </a:r>
            <a:r>
              <a:rPr kumimoji="1" lang="zh-CN" altLang="en-US" dirty="0" smtClean="0"/>
              <a:t>标准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Weex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native</a:t>
            </a:r>
            <a:r>
              <a:rPr kumimoji="1" lang="zh-CN" altLang="en-US" smtClean="0"/>
              <a:t>解决方案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419" y="481263"/>
            <a:ext cx="7923833" cy="622829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7937" y="2101516"/>
            <a:ext cx="238558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举例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图书馆借书</a:t>
            </a:r>
          </a:p>
          <a:p>
            <a:r>
              <a:rPr kumimoji="1" lang="zh-CN" altLang="en-US" dirty="0" smtClean="0"/>
              <a:t>不使用统一状态管理</a:t>
            </a:r>
          </a:p>
          <a:p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各自读者借自己的书</a:t>
            </a:r>
          </a:p>
          <a:p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管理混乱 没有记录</a:t>
            </a:r>
            <a:endParaRPr kumimoji="1" lang="zh-CN" altLang="en-US" dirty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使用状态管理</a:t>
            </a:r>
          </a:p>
          <a:p>
            <a:r>
              <a:rPr kumimoji="1" lang="en-US" altLang="zh-CN" dirty="0"/>
              <a:t>C</a:t>
            </a:r>
            <a:r>
              <a:rPr kumimoji="1" lang="en-US" altLang="zh-CN" dirty="0" smtClean="0"/>
              <a:t>omponents:</a:t>
            </a:r>
            <a:r>
              <a:rPr kumimoji="1" lang="zh-CN" altLang="en-US" dirty="0" smtClean="0"/>
              <a:t> 读者</a:t>
            </a:r>
          </a:p>
          <a:p>
            <a:r>
              <a:rPr kumimoji="1" lang="en-US" altLang="zh-CN" dirty="0" smtClean="0"/>
              <a:t>Actions:</a:t>
            </a:r>
            <a:r>
              <a:rPr kumimoji="1" lang="zh-CN" altLang="en-US" dirty="0" smtClean="0"/>
              <a:t> 图书管理员</a:t>
            </a:r>
          </a:p>
          <a:p>
            <a:r>
              <a:rPr kumimoji="1" lang="en-US" altLang="zh-CN" dirty="0" smtClean="0"/>
              <a:t>Mutations:</a:t>
            </a:r>
            <a:r>
              <a:rPr kumimoji="1" lang="zh-CN" altLang="en-US" dirty="0" smtClean="0"/>
              <a:t> 借书过程</a:t>
            </a:r>
          </a:p>
          <a:p>
            <a:r>
              <a:rPr kumimoji="1" lang="en-US" altLang="zh-CN" dirty="0" err="1" smtClean="0"/>
              <a:t>Devtools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借书记录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459830" y="465221"/>
            <a:ext cx="3208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 smtClean="0">
                <a:latin typeface="+mj-lt"/>
              </a:rPr>
              <a:t>Vue</a:t>
            </a:r>
            <a:r>
              <a:rPr kumimoji="1" lang="en-US" altLang="zh-CN" sz="2000" dirty="0" err="1">
                <a:latin typeface="+mj-lt"/>
              </a:rPr>
              <a:t>x</a:t>
            </a:r>
            <a:endParaRPr kumimoji="1" lang="zh-CN" alt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258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95663" y="497306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脚手架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389" y="0"/>
            <a:ext cx="4460318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18203" y="1629364"/>
            <a:ext cx="1253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</a:t>
            </a:r>
            <a:r>
              <a:rPr kumimoji="1" lang="en-US" altLang="zh-CN" dirty="0" smtClean="0"/>
              <a:t>i-template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127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58760" y="517176"/>
            <a:ext cx="1584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一些奇技</a:t>
            </a:r>
            <a:r>
              <a:rPr lang="zh-CN" altLang="en-US" dirty="0"/>
              <a:t>淫巧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18203" y="1629364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二次封装组件</a:t>
            </a:r>
            <a:r>
              <a:rPr kumimoji="1" lang="en-US" altLang="zh-CN" dirty="0" smtClean="0"/>
              <a:t>: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r>
              <a:rPr kumimoji="1" lang="zh-CN" altLang="en-US" dirty="0" smtClean="0"/>
              <a:t>参数不能二次传递</a:t>
            </a:r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397" y="1625172"/>
            <a:ext cx="4318000" cy="3416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25970" y="1171982"/>
            <a:ext cx="634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after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187" y="723768"/>
            <a:ext cx="2648284" cy="607953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176155" y="332510"/>
            <a:ext cx="800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before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36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58760" y="517176"/>
            <a:ext cx="1584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一些奇技</a:t>
            </a:r>
            <a:r>
              <a:rPr lang="zh-CN" altLang="en-US" dirty="0"/>
              <a:t>淫巧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129" y="701842"/>
            <a:ext cx="6535997" cy="58107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58760" y="1700463"/>
            <a:ext cx="18902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函数化组件</a:t>
            </a:r>
            <a:r>
              <a:rPr kumimoji="1" lang="en-US" altLang="zh-CN" dirty="0" smtClean="0"/>
              <a:t>:</a:t>
            </a:r>
            <a:endParaRPr kumimoji="1" lang="zh-CN" altLang="en-US" dirty="0" smtClean="0"/>
          </a:p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babel-plugin-</a:t>
            </a:r>
            <a:endParaRPr kumimoji="1" lang="zh-CN" altLang="en-US" dirty="0" smtClean="0"/>
          </a:p>
          <a:p>
            <a:r>
              <a:rPr kumimoji="1" lang="en-US" altLang="zh-CN" dirty="0" smtClean="0"/>
              <a:t>transform-</a:t>
            </a:r>
            <a:r>
              <a:rPr kumimoji="1" lang="en-US" altLang="zh-CN" dirty="0" err="1" smtClean="0"/>
              <a:t>vue</a:t>
            </a:r>
            <a:r>
              <a:rPr kumimoji="1" lang="en-US" altLang="zh-CN" dirty="0" smtClean="0"/>
              <a:t>-</a:t>
            </a:r>
            <a:r>
              <a:rPr kumimoji="1" lang="en-US" altLang="zh-CN" dirty="0" err="1" smtClean="0"/>
              <a:t>jsx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JSX</a:t>
            </a:r>
            <a:r>
              <a:rPr kumimoji="1" lang="zh-CN" altLang="en-US" dirty="0" smtClean="0"/>
              <a:t>编写</a:t>
            </a:r>
            <a:r>
              <a:rPr kumimoji="1" lang="en-US" altLang="zh-CN" dirty="0" err="1" smtClean="0"/>
              <a:t>vue</a:t>
            </a:r>
            <a:r>
              <a:rPr kumimoji="1" lang="zh-CN" altLang="en-US" dirty="0" smtClean="0"/>
              <a:t>组件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7906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95663" y="48126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规范</a:t>
            </a:r>
          </a:p>
          <a:p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22359" y="857201"/>
            <a:ext cx="864691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#</a:t>
            </a:r>
            <a:r>
              <a:rPr kumimoji="1" lang="zh-CN" altLang="en-US" dirty="0" smtClean="0"/>
              <a:t> 开发方面</a:t>
            </a:r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使用中台定义的框架 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（中台</a:t>
            </a:r>
            <a:r>
              <a:rPr kumimoji="1" lang="en-US" altLang="zh-CN" dirty="0" err="1" smtClean="0"/>
              <a:t>npm</a:t>
            </a:r>
            <a:r>
              <a:rPr kumimoji="1" lang="zh-CN" altLang="en-US" dirty="0" smtClean="0"/>
              <a:t>库）</a:t>
            </a:r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提供耦合</a:t>
            </a:r>
            <a:r>
              <a:rPr kumimoji="1" lang="zh-CN" altLang="en-US" dirty="0" smtClean="0"/>
              <a:t>的</a:t>
            </a:r>
            <a:r>
              <a:rPr kumimoji="1" lang="en-US" altLang="zh-CN" dirty="0"/>
              <a:t>SMART</a:t>
            </a:r>
            <a:r>
              <a:rPr kumimoji="1" lang="zh-CN" altLang="en-US" dirty="0" smtClean="0"/>
              <a:t>组件库</a:t>
            </a:r>
            <a:r>
              <a:rPr kumimoji="1" lang="zh-CN" altLang="en-US" dirty="0" smtClean="0"/>
              <a:t>及无状态</a:t>
            </a:r>
            <a:r>
              <a:rPr kumimoji="1" lang="zh-CN" altLang="en-US" dirty="0" smtClean="0"/>
              <a:t>的</a:t>
            </a:r>
            <a:r>
              <a:rPr kumimoji="1" lang="en-US" altLang="zh-CN" dirty="0"/>
              <a:t>DUMP</a:t>
            </a:r>
            <a:r>
              <a:rPr kumimoji="1" lang="zh-CN" altLang="en-US" dirty="0" smtClean="0"/>
              <a:t>组件</a:t>
            </a:r>
            <a:r>
              <a:rPr kumimoji="1" lang="zh-CN" altLang="en-US" dirty="0" smtClean="0"/>
              <a:t>库</a:t>
            </a:r>
          </a:p>
          <a:p>
            <a:endParaRPr kumimoji="1" lang="zh-CN" altLang="en-US" dirty="0" smtClean="0"/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2.1.</a:t>
            </a:r>
            <a:r>
              <a:rPr kumimoji="1" lang="zh-CN" altLang="en-US" dirty="0" smtClean="0"/>
              <a:t> 若单项目或多项目重复使用某个封装后的基础组件 则添加进中台无状态组件库</a:t>
            </a:r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2.2</a:t>
            </a:r>
            <a:r>
              <a:rPr kumimoji="1" lang="zh-CN" altLang="en-US" dirty="0" smtClean="0"/>
              <a:t>  若某服务需要提供功能 则提供封装</a:t>
            </a:r>
            <a:r>
              <a:rPr kumimoji="1" lang="en-US" altLang="zh-CN" dirty="0" err="1" smtClean="0"/>
              <a:t>api</a:t>
            </a:r>
            <a:r>
              <a:rPr kumimoji="1" lang="zh-CN" altLang="en-US" dirty="0" smtClean="0"/>
              <a:t>的耦合服务组件库提供其他服务调用</a:t>
            </a:r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 版本控制 可以提</a:t>
            </a:r>
            <a:r>
              <a:rPr kumimoji="1" lang="en-US" altLang="zh-CN" dirty="0" smtClean="0"/>
              <a:t>PR</a:t>
            </a:r>
            <a:r>
              <a:rPr kumimoji="1" lang="zh-CN" altLang="en-US" dirty="0" smtClean="0"/>
              <a:t>完善框架</a:t>
            </a:r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422359" y="3442524"/>
            <a:ext cx="7924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#</a:t>
            </a:r>
            <a:r>
              <a:rPr kumimoji="1" lang="zh-CN" altLang="en-US" dirty="0" smtClean="0"/>
              <a:t> 代码方面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JS</a:t>
            </a: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ESLint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Flow</a:t>
            </a:r>
            <a:r>
              <a:rPr kumimoji="1" lang="zh-CN" altLang="en-US" dirty="0" smtClean="0"/>
              <a:t>规范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CSS</a:t>
            </a:r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SCSS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BEM</a:t>
            </a:r>
            <a:r>
              <a:rPr kumimoji="1" lang="zh-CN" altLang="en-US" dirty="0" smtClean="0"/>
              <a:t>规范 </a:t>
            </a:r>
            <a:r>
              <a:rPr kumimoji="1" lang="en-US" altLang="zh-CN" dirty="0" smtClean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MIXIN</a:t>
            </a:r>
            <a:r>
              <a:rPr kumimoji="1" lang="zh-CN" altLang="en-US" dirty="0" smtClean="0"/>
              <a:t>复用</a:t>
            </a:r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组件细粒度 无状态化</a:t>
            </a:r>
            <a:r>
              <a:rPr kumimoji="1" lang="en-US" altLang="zh-CN" dirty="0" smtClean="0"/>
              <a:t>DUMP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SMART</a:t>
            </a:r>
            <a:r>
              <a:rPr kumimoji="1" lang="zh-CN" altLang="en-US" dirty="0" smtClean="0"/>
              <a:t>区分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State</a:t>
            </a:r>
            <a:r>
              <a:rPr kumimoji="1" lang="zh-CN" altLang="en-US" dirty="0" smtClean="0"/>
              <a:t>的划分 没有必要作为全局变量的数据不必存入</a:t>
            </a:r>
            <a:r>
              <a:rPr kumimoji="1" lang="en-US" altLang="zh-CN" dirty="0" smtClean="0"/>
              <a:t>store</a:t>
            </a:r>
            <a:endParaRPr kumimoji="1" lang="zh-CN" altLang="en-US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第三方库尽量封装</a:t>
            </a:r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尽量不要操作</a:t>
            </a:r>
            <a:r>
              <a:rPr kumimoji="1" lang="en-US" altLang="zh-CN" dirty="0" err="1" smtClean="0"/>
              <a:t>dom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Karma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Mocha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unit</a:t>
            </a:r>
            <a:r>
              <a:rPr kumimoji="1" lang="zh-CN" altLang="en-US" dirty="0" smtClean="0"/>
              <a:t>测试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S</a:t>
            </a:r>
            <a:r>
              <a:rPr kumimoji="1" lang="en-US" altLang="zh-CN" dirty="0" err="1" smtClean="0"/>
              <a:t>elenum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Nightwatch</a:t>
            </a:r>
            <a:r>
              <a:rPr kumimoji="1" lang="zh-CN" altLang="en-US" dirty="0" smtClean="0"/>
              <a:t> 单元测试</a:t>
            </a:r>
            <a:endParaRPr kumimoji="1" lang="zh-CN" altLang="en-US" dirty="0" smtClean="0"/>
          </a:p>
          <a:p>
            <a:pPr marL="342900" indent="-342900">
              <a:buAutoNum type="arabicPeriod"/>
            </a:pP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4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310" y="2043364"/>
            <a:ext cx="6265111" cy="31254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27748" y="52938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开发流程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476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NUMBER"/>
  <p:tag name="ID" val="547136"/>
  <p:tag name="MH_ORDER" val="4"/>
  <p:tag name="KSO_WM_UNIT_TYPE" val="l_i"/>
  <p:tag name="KSO_WM_UNIT_INDEX" val="1_5"/>
  <p:tag name="KSO_WM_UNIT_ID" val="custom160117_9*l_i*1_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3144530"/>
  <p:tag name="MH_LIBRARY" val="CONTENTS"/>
  <p:tag name="MH_TYPE" val="OTHERS"/>
  <p:tag name="ID" val="547136"/>
  <p:tag name="KSO_WM_TAG_VERSION" val="1.0"/>
  <p:tag name="KSO_WM_BEAUTIFY_FLAG" val="#wm#"/>
  <p:tag name="KSO_WM_UNIT_TYPE" val="i"/>
  <p:tag name="KSO_WM_UNIT_ID" val="custom160117_9*i*22"/>
  <p:tag name="KSO_WM_TEMPLATE_CATEGORY" val="custom"/>
  <p:tag name="KSO_WM_TEMPLATE_INDEX" val="160117"/>
  <p:tag name="KSO_WM_UNIT_INDEX" val="2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OTHERS"/>
  <p:tag name="ID" val="547136"/>
  <p:tag name="KSO_WM_UNIT_TYPE" val="l_i"/>
  <p:tag name="KSO_WM_UNIT_INDEX" val="1_1"/>
  <p:tag name="KSO_WM_UNIT_ID" val="custom160117_9*l_i*1_1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ENTRY"/>
  <p:tag name="ID" val="547136"/>
  <p:tag name="MH_ORDER" val="1"/>
  <p:tag name="KSO_WM_UNIT_TYPE" val="l_h_f"/>
  <p:tag name="KSO_WM_UNIT_INDEX" val="1_1_1"/>
  <p:tag name="KSO_WM_UNIT_ID" val="custom160117_9*l_h_f*1_1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NUMBER"/>
  <p:tag name="ID" val="547136"/>
  <p:tag name="MH_ORDER" val="1"/>
  <p:tag name="KSO_WM_UNIT_TYPE" val="l_i"/>
  <p:tag name="KSO_WM_UNIT_INDEX" val="1_2"/>
  <p:tag name="KSO_WM_UNIT_ID" val="custom160117_9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ENTRY"/>
  <p:tag name="ID" val="547136"/>
  <p:tag name="MH_ORDER" val="2"/>
  <p:tag name="KSO_WM_UNIT_TYPE" val="l_h_f"/>
  <p:tag name="KSO_WM_UNIT_INDEX" val="1_2_1"/>
  <p:tag name="KSO_WM_UNIT_ID" val="custom160117_9*l_h_f*1_2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NUMBER"/>
  <p:tag name="ID" val="547136"/>
  <p:tag name="MH_ORDER" val="2"/>
  <p:tag name="KSO_WM_UNIT_TYPE" val="l_i"/>
  <p:tag name="KSO_WM_UNIT_INDEX" val="1_3"/>
  <p:tag name="KSO_WM_UNIT_ID" val="custom160117_9*l_i*1_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ENTRY"/>
  <p:tag name="ID" val="547136"/>
  <p:tag name="MH_ORDER" val="3"/>
  <p:tag name="KSO_WM_UNIT_TYPE" val="l_h_f"/>
  <p:tag name="KSO_WM_UNIT_INDEX" val="1_3_1"/>
  <p:tag name="KSO_WM_UNIT_ID" val="custom160117_9*l_h_f*1_3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NUMBER"/>
  <p:tag name="ID" val="547136"/>
  <p:tag name="MH_ORDER" val="3"/>
  <p:tag name="KSO_WM_UNIT_TYPE" val="l_i"/>
  <p:tag name="KSO_WM_UNIT_INDEX" val="1_4"/>
  <p:tag name="KSO_WM_UNIT_ID" val="custom160117_9*l_i*1_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MH" val="20151013144530"/>
  <p:tag name="MH_LIBRARY" val="CONTENTS"/>
  <p:tag name="MH_TYPE" val="ENTRY"/>
  <p:tag name="ID" val="547136"/>
  <p:tag name="MH_ORDER" val="4"/>
  <p:tag name="KSO_WM_UNIT_TYPE" val="l_h_f"/>
  <p:tag name="KSO_WM_UNIT_INDEX" val="1_4_1"/>
  <p:tag name="KSO_WM_UNIT_ID" val="custom160117_9*l_h_f*1_4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第一PPT，www.1ppt.com">
  <a:themeElements>
    <a:clrScheme name="自定义 902">
      <a:dk1>
        <a:srgbClr val="4B5050"/>
      </a:dk1>
      <a:lt1>
        <a:srgbClr val="FFFFFF"/>
      </a:lt1>
      <a:dk2>
        <a:srgbClr val="4B5050"/>
      </a:dk2>
      <a:lt2>
        <a:srgbClr val="FFFFFF"/>
      </a:lt2>
      <a:accent1>
        <a:srgbClr val="4B5050"/>
      </a:accent1>
      <a:accent2>
        <a:srgbClr val="19B49B"/>
      </a:accent2>
      <a:accent3>
        <a:srgbClr val="4B5050"/>
      </a:accent3>
      <a:accent4>
        <a:srgbClr val="19B49B"/>
      </a:accent4>
      <a:accent5>
        <a:srgbClr val="4B5050"/>
      </a:accent5>
      <a:accent6>
        <a:srgbClr val="19B49B"/>
      </a:accent6>
      <a:hlink>
        <a:srgbClr val="F33B48"/>
      </a:hlink>
      <a:folHlink>
        <a:srgbClr val="FFC000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</TotalTime>
  <Words>357</Words>
  <Application>Microsoft Macintosh PowerPoint</Application>
  <PresentationFormat>宽屏</PresentationFormat>
  <Paragraphs>85</Paragraphs>
  <Slides>10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Calibri</vt:lpstr>
      <vt:lpstr>Calibri Light</vt:lpstr>
      <vt:lpstr>等线</vt:lpstr>
      <vt:lpstr>宋体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Eric羊</dc:creator>
  <cp:lastModifiedBy>Microsoft Office 用户</cp:lastModifiedBy>
  <cp:revision>64</cp:revision>
  <dcterms:created xsi:type="dcterms:W3CDTF">2016-12-13T08:41:51Z</dcterms:created>
  <dcterms:modified xsi:type="dcterms:W3CDTF">2017-06-06T16:46:35Z</dcterms:modified>
</cp:coreProperties>
</file>

<file path=docProps/thumbnail.jpeg>
</file>